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size: 1280 x 720 px (13.33 x 7.5 in), the standard 16:9 widescreen slide. Use it for journals that accept any shape, for talks, lab pages and press images.
Export: File &gt; Export &gt; Change File Type &gt; PNG, then choose the largest size offered. If your journal sets an exact size or ratio, use the Elsevier or Cell Press canvas instead of resizing this one.
Before and after works for a change you can show: a problem state on the left, the result on the right, and the method in the middle. Delete the middle column if your story has no method step.
Test it: shrink the exported image to 200 px tall. If you cannot read a label, make it bigger or delete it.
Free template from ConceptViz (conceptviz.app/blog/graphical-abstract-template). Edit, recolor and reuse it for your own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81000" y="190500"/>
            <a:ext cx="11430000" cy="666750"/>
          </a:xfrm>
          <a:prstGeom prst="rect">
            <a:avLst/>
          </a:prstGeom>
          <a:noFill/>
          <a:ln/>
        </p:spPr>
        <p:txBody>
          <a:bodyPr wrap="square" lIns="50800" tIns="50800" rIns="50800" bIns="50800" rtlCol="0" anchor="ctr"/>
          <a:lstStyle/>
          <a:p>
            <a:pPr algn="l" indent="0" marL="0">
              <a:buNone/>
            </a:pPr>
            <a:r>
              <a:rPr lang="en-US" sz="3200" b="1" dirty="0">
                <a:solidFill>
                  <a:srgbClr val="1F2937"/>
                </a:solidFill>
                <a:latin typeface="Arial" pitchFamily="34" charset="0"/>
                <a:ea typeface="Arial" pitchFamily="34" charset="-122"/>
                <a:cs typeface="Arial" pitchFamily="34" charset="-120"/>
              </a:rPr>
              <a:t>Title: state your key finding in one line</a:t>
            </a:r>
            <a:endParaRPr lang="en-US" sz="3200" dirty="0"/>
          </a:p>
        </p:txBody>
      </p:sp>
      <p:sp>
        <p:nvSpPr>
          <p:cNvPr id="3" name="Shape 1"/>
          <p:cNvSpPr/>
          <p:nvPr/>
        </p:nvSpPr>
        <p:spPr>
          <a:xfrm>
            <a:off x="381000" y="1047750"/>
            <a:ext cx="4762500" cy="5429250"/>
          </a:xfrm>
          <a:prstGeom prst="roundRect">
            <a:avLst>
              <a:gd name="adj" fmla="val 2304"/>
            </a:avLst>
          </a:prstGeom>
          <a:solidFill>
            <a:srgbClr val="F3F4F6"/>
          </a:solidFill>
          <a:ln w="19050">
            <a:solidFill>
              <a:srgbClr val="9CA3AF"/>
            </a:solidFill>
            <a:prstDash val="solid"/>
          </a:ln>
        </p:spPr>
      </p:sp>
      <p:sp>
        <p:nvSpPr>
          <p:cNvPr id="4" name="Shape 2"/>
          <p:cNvSpPr/>
          <p:nvPr/>
        </p:nvSpPr>
        <p:spPr>
          <a:xfrm>
            <a:off x="381000" y="1047750"/>
            <a:ext cx="4762500" cy="419100"/>
          </a:xfrm>
          <a:prstGeom prst="roundRect">
            <a:avLst>
              <a:gd name="adj" fmla="val 26182"/>
            </a:avLst>
          </a:prstGeom>
          <a:solidFill>
            <a:srgbClr val="475569"/>
          </a:solidFill>
          <a:ln w="19050">
            <a:solidFill>
              <a:srgbClr val="475569"/>
            </a:solidFill>
            <a:prstDash val="solid"/>
          </a:ln>
        </p:spPr>
      </p:sp>
      <p:sp>
        <p:nvSpPr>
          <p:cNvPr id="5" name="Text 3"/>
          <p:cNvSpPr/>
          <p:nvPr/>
        </p:nvSpPr>
        <p:spPr>
          <a:xfrm>
            <a:off x="457200" y="1047750"/>
            <a:ext cx="4610100" cy="419100"/>
          </a:xfrm>
          <a:prstGeom prst="rect">
            <a:avLst/>
          </a:prstGeom>
          <a:noFill/>
          <a:ln/>
        </p:spPr>
        <p:txBody>
          <a:bodyPr wrap="square" lIns="50800" tIns="50800" rIns="50800" bIns="50800" rtlCol="0" anchor="ctr"/>
          <a:lstStyle/>
          <a:p>
            <a:pPr algn="l" indent="0" marL="0">
              <a:buNone/>
            </a:pPr>
            <a:r>
              <a:rPr lang="en-US" sz="2400" b="1" dirty="0">
                <a:solidFill>
                  <a:srgbClr val="FFFFFF"/>
                </a:solidFill>
                <a:latin typeface="Arial" pitchFamily="34" charset="0"/>
                <a:ea typeface="Arial" pitchFamily="34" charset="-122"/>
                <a:cs typeface="Arial" pitchFamily="34" charset="-120"/>
              </a:rPr>
              <a:t>Before: Problem</a:t>
            </a:r>
            <a:endParaRPr lang="en-US" sz="2400" dirty="0"/>
          </a:p>
        </p:txBody>
      </p:sp>
      <p:sp>
        <p:nvSpPr>
          <p:cNvPr id="6" name="Shape 4"/>
          <p:cNvSpPr/>
          <p:nvPr/>
        </p:nvSpPr>
        <p:spPr>
          <a:xfrm>
            <a:off x="495300" y="1562100"/>
            <a:ext cx="4533900" cy="3333750"/>
          </a:xfrm>
          <a:prstGeom prst="roundRect">
            <a:avLst>
              <a:gd name="adj" fmla="val 3291"/>
            </a:avLst>
          </a:prstGeom>
          <a:solidFill>
            <a:srgbClr val="FFFFFF"/>
          </a:solidFill>
          <a:ln w="19050">
            <a:solidFill>
              <a:srgbClr val="9CA3AF"/>
            </a:solidFill>
            <a:prstDash val="dash"/>
          </a:ln>
        </p:spPr>
      </p:sp>
      <p:sp>
        <p:nvSpPr>
          <p:cNvPr id="7" name="Text 5"/>
          <p:cNvSpPr/>
          <p:nvPr/>
        </p:nvSpPr>
        <p:spPr>
          <a:xfrm>
            <a:off x="495300" y="1562100"/>
            <a:ext cx="4533900" cy="3333750"/>
          </a:xfrm>
          <a:prstGeom prst="rect">
            <a:avLst/>
          </a:prstGeom>
          <a:noFill/>
          <a:ln/>
        </p:spPr>
        <p:txBody>
          <a:bodyPr wrap="square" lIns="50800" tIns="50800" rIns="50800" bIns="50800" rtlCol="0" anchor="ctr"/>
          <a:lstStyle/>
          <a:p>
            <a:pPr algn="ctr" indent="0" marL="0">
              <a:buNone/>
            </a:pPr>
            <a:r>
              <a:rPr lang="en-US" sz="2000" dirty="0">
                <a:solidFill>
                  <a:srgbClr val="6B7280"/>
                </a:solidFill>
                <a:latin typeface="Arial" pitchFamily="34" charset="0"/>
                <a:ea typeface="Arial" pitchFamily="34" charset="-122"/>
                <a:cs typeface="Arial" pitchFamily="34" charset="-120"/>
              </a:rPr>
              <a:t>Sketch or icon: the starting state</a:t>
            </a:r>
            <a:endParaRPr lang="en-US" sz="2000" dirty="0"/>
          </a:p>
        </p:txBody>
      </p:sp>
      <p:sp>
        <p:nvSpPr>
          <p:cNvPr id="8" name="Text 6"/>
          <p:cNvSpPr/>
          <p:nvPr/>
        </p:nvSpPr>
        <p:spPr>
          <a:xfrm>
            <a:off x="495300" y="4991100"/>
            <a:ext cx="4533900" cy="1409700"/>
          </a:xfrm>
          <a:prstGeom prst="rect">
            <a:avLst/>
          </a:prstGeom>
          <a:noFill/>
          <a:ln/>
        </p:spPr>
        <p:txBody>
          <a:bodyPr wrap="square" lIns="50800" tIns="50800" rIns="50800" bIns="50800" rtlCol="0" anchor="t"/>
          <a:lstStyle/>
          <a:p>
            <a:pPr algn="l" indent="0" marL="0">
              <a:buNone/>
            </a:pPr>
            <a:r>
              <a:rPr lang="en-US" sz="2200" dirty="0">
                <a:solidFill>
                  <a:srgbClr val="1F2937"/>
                </a:solidFill>
                <a:latin typeface="Arial" pitchFamily="34" charset="0"/>
                <a:ea typeface="Arial" pitchFamily="34" charset="-122"/>
                <a:cs typeface="Arial" pitchFamily="34" charset="-120"/>
              </a:rPr>
              <a:t>One short line on the problem</a:t>
            </a:r>
            <a:endParaRPr lang="en-US" sz="2200" dirty="0"/>
          </a:p>
        </p:txBody>
      </p:sp>
      <p:sp>
        <p:nvSpPr>
          <p:cNvPr id="9" name="Shape 7"/>
          <p:cNvSpPr/>
          <p:nvPr/>
        </p:nvSpPr>
        <p:spPr>
          <a:xfrm>
            <a:off x="7048500" y="1047750"/>
            <a:ext cx="4762500" cy="5429250"/>
          </a:xfrm>
          <a:prstGeom prst="roundRect">
            <a:avLst>
              <a:gd name="adj" fmla="val 2304"/>
            </a:avLst>
          </a:prstGeom>
          <a:solidFill>
            <a:srgbClr val="F3F4F6"/>
          </a:solidFill>
          <a:ln w="19050">
            <a:solidFill>
              <a:srgbClr val="9CA3AF"/>
            </a:solidFill>
            <a:prstDash val="solid"/>
          </a:ln>
        </p:spPr>
      </p:sp>
      <p:sp>
        <p:nvSpPr>
          <p:cNvPr id="10" name="Shape 8"/>
          <p:cNvSpPr/>
          <p:nvPr/>
        </p:nvSpPr>
        <p:spPr>
          <a:xfrm>
            <a:off x="7048500" y="1047750"/>
            <a:ext cx="4762500" cy="419100"/>
          </a:xfrm>
          <a:prstGeom prst="roundRect">
            <a:avLst>
              <a:gd name="adj" fmla="val 26182"/>
            </a:avLst>
          </a:prstGeom>
          <a:solidFill>
            <a:srgbClr val="475569"/>
          </a:solidFill>
          <a:ln w="19050">
            <a:solidFill>
              <a:srgbClr val="475569"/>
            </a:solidFill>
            <a:prstDash val="solid"/>
          </a:ln>
        </p:spPr>
      </p:sp>
      <p:sp>
        <p:nvSpPr>
          <p:cNvPr id="11" name="Text 9"/>
          <p:cNvSpPr/>
          <p:nvPr/>
        </p:nvSpPr>
        <p:spPr>
          <a:xfrm>
            <a:off x="7124700" y="1047750"/>
            <a:ext cx="4610100" cy="419100"/>
          </a:xfrm>
          <a:prstGeom prst="rect">
            <a:avLst/>
          </a:prstGeom>
          <a:noFill/>
          <a:ln/>
        </p:spPr>
        <p:txBody>
          <a:bodyPr wrap="square" lIns="50800" tIns="50800" rIns="50800" bIns="50800" rtlCol="0" anchor="ctr"/>
          <a:lstStyle/>
          <a:p>
            <a:pPr algn="l" indent="0" marL="0">
              <a:buNone/>
            </a:pPr>
            <a:r>
              <a:rPr lang="en-US" sz="2400" b="1" dirty="0">
                <a:solidFill>
                  <a:srgbClr val="FFFFFF"/>
                </a:solidFill>
                <a:latin typeface="Arial" pitchFamily="34" charset="0"/>
                <a:ea typeface="Arial" pitchFamily="34" charset="-122"/>
                <a:cs typeface="Arial" pitchFamily="34" charset="-120"/>
              </a:rPr>
              <a:t>After: Key finding</a:t>
            </a:r>
            <a:endParaRPr lang="en-US" sz="2400" dirty="0"/>
          </a:p>
        </p:txBody>
      </p:sp>
      <p:sp>
        <p:nvSpPr>
          <p:cNvPr id="12" name="Shape 10"/>
          <p:cNvSpPr/>
          <p:nvPr/>
        </p:nvSpPr>
        <p:spPr>
          <a:xfrm>
            <a:off x="7162800" y="1562100"/>
            <a:ext cx="4533900" cy="3333750"/>
          </a:xfrm>
          <a:prstGeom prst="roundRect">
            <a:avLst>
              <a:gd name="adj" fmla="val 3291"/>
            </a:avLst>
          </a:prstGeom>
          <a:solidFill>
            <a:srgbClr val="FFFFFF"/>
          </a:solidFill>
          <a:ln w="19050">
            <a:solidFill>
              <a:srgbClr val="9CA3AF"/>
            </a:solidFill>
            <a:prstDash val="dash"/>
          </a:ln>
        </p:spPr>
      </p:sp>
      <p:sp>
        <p:nvSpPr>
          <p:cNvPr id="13" name="Text 11"/>
          <p:cNvSpPr/>
          <p:nvPr/>
        </p:nvSpPr>
        <p:spPr>
          <a:xfrm>
            <a:off x="7162800" y="1562100"/>
            <a:ext cx="4533900" cy="3333750"/>
          </a:xfrm>
          <a:prstGeom prst="rect">
            <a:avLst/>
          </a:prstGeom>
          <a:noFill/>
          <a:ln/>
        </p:spPr>
        <p:txBody>
          <a:bodyPr wrap="square" lIns="50800" tIns="50800" rIns="50800" bIns="50800" rtlCol="0" anchor="ctr"/>
          <a:lstStyle/>
          <a:p>
            <a:pPr algn="ctr" indent="0" marL="0">
              <a:buNone/>
            </a:pPr>
            <a:r>
              <a:rPr lang="en-US" sz="2000" dirty="0">
                <a:solidFill>
                  <a:srgbClr val="6B7280"/>
                </a:solidFill>
                <a:latin typeface="Arial" pitchFamily="34" charset="0"/>
                <a:ea typeface="Arial" pitchFamily="34" charset="-122"/>
                <a:cs typeface="Arial" pitchFamily="34" charset="-120"/>
              </a:rPr>
              <a:t>Sketch or icon: the result</a:t>
            </a:r>
            <a:endParaRPr lang="en-US" sz="2000" dirty="0"/>
          </a:p>
        </p:txBody>
      </p:sp>
      <p:sp>
        <p:nvSpPr>
          <p:cNvPr id="14" name="Text 12"/>
          <p:cNvSpPr/>
          <p:nvPr/>
        </p:nvSpPr>
        <p:spPr>
          <a:xfrm>
            <a:off x="7162800" y="4991100"/>
            <a:ext cx="4533900" cy="1409700"/>
          </a:xfrm>
          <a:prstGeom prst="rect">
            <a:avLst/>
          </a:prstGeom>
          <a:noFill/>
          <a:ln/>
        </p:spPr>
        <p:txBody>
          <a:bodyPr wrap="square" lIns="50800" tIns="50800" rIns="50800" bIns="50800" rtlCol="0" anchor="t"/>
          <a:lstStyle/>
          <a:p>
            <a:pPr algn="l" indent="0" marL="0">
              <a:buNone/>
            </a:pPr>
            <a:r>
              <a:rPr lang="en-US" sz="2200" dirty="0">
                <a:solidFill>
                  <a:srgbClr val="1F2937"/>
                </a:solidFill>
                <a:latin typeface="Arial" pitchFamily="34" charset="0"/>
                <a:ea typeface="Arial" pitchFamily="34" charset="-122"/>
                <a:cs typeface="Arial" pitchFamily="34" charset="-120"/>
              </a:rPr>
              <a:t>One short line on the finding</a:t>
            </a:r>
            <a:endParaRPr lang="en-US" sz="2200" dirty="0"/>
          </a:p>
        </p:txBody>
      </p:sp>
      <p:sp>
        <p:nvSpPr>
          <p:cNvPr id="15" name="Text 13"/>
          <p:cNvSpPr/>
          <p:nvPr/>
        </p:nvSpPr>
        <p:spPr>
          <a:xfrm>
            <a:off x="5238750" y="2381250"/>
            <a:ext cx="1714500" cy="419100"/>
          </a:xfrm>
          <a:prstGeom prst="rect">
            <a:avLst/>
          </a:prstGeom>
          <a:noFill/>
          <a:ln/>
        </p:spPr>
        <p:txBody>
          <a:bodyPr wrap="square" lIns="50800" tIns="50800" rIns="50800" bIns="50800" rtlCol="0" anchor="ctr"/>
          <a:lstStyle/>
          <a:p>
            <a:pPr algn="ctr" indent="0" marL="0">
              <a:buNone/>
            </a:pPr>
            <a:r>
              <a:rPr lang="en-US" sz="2400" b="1" dirty="0">
                <a:solidFill>
                  <a:srgbClr val="1F2937"/>
                </a:solidFill>
                <a:latin typeface="Arial" pitchFamily="34" charset="0"/>
                <a:ea typeface="Arial" pitchFamily="34" charset="-122"/>
                <a:cs typeface="Arial" pitchFamily="34" charset="-120"/>
              </a:rPr>
              <a:t>Method</a:t>
            </a:r>
            <a:endParaRPr lang="en-US" sz="2400" dirty="0"/>
          </a:p>
        </p:txBody>
      </p:sp>
      <p:sp>
        <p:nvSpPr>
          <p:cNvPr id="16" name="Shape 14"/>
          <p:cNvSpPr/>
          <p:nvPr/>
        </p:nvSpPr>
        <p:spPr>
          <a:xfrm>
            <a:off x="5429250" y="2857500"/>
            <a:ext cx="1333500" cy="666750"/>
          </a:xfrm>
          <a:prstGeom prst="rightArrow">
            <a:avLst/>
          </a:prstGeom>
          <a:solidFill>
            <a:srgbClr val="475569"/>
          </a:solidFill>
          <a:ln w="6350">
            <a:solidFill>
              <a:srgbClr val="475569"/>
            </a:solidFill>
            <a:prstDash val="solid"/>
          </a:ln>
        </p:spPr>
      </p:sp>
      <p:sp>
        <p:nvSpPr>
          <p:cNvPr id="17" name="Text 15"/>
          <p:cNvSpPr/>
          <p:nvPr/>
        </p:nvSpPr>
        <p:spPr>
          <a:xfrm>
            <a:off x="5238750" y="3667125"/>
            <a:ext cx="1714500" cy="1047750"/>
          </a:xfrm>
          <a:prstGeom prst="rect">
            <a:avLst/>
          </a:prstGeom>
          <a:noFill/>
          <a:ln/>
        </p:spPr>
        <p:txBody>
          <a:bodyPr wrap="square" lIns="50800" tIns="50800" rIns="50800" bIns="50800" rtlCol="0" anchor="t"/>
          <a:lstStyle/>
          <a:p>
            <a:pPr algn="ctr" indent="0" marL="0">
              <a:buNone/>
            </a:pPr>
            <a:r>
              <a:rPr lang="en-US" sz="2000" dirty="0">
                <a:solidFill>
                  <a:srgbClr val="1F2937"/>
                </a:solidFill>
                <a:latin typeface="Arial" pitchFamily="34" charset="0"/>
                <a:ea typeface="Arial" pitchFamily="34" charset="-122"/>
                <a:cs typeface="Arial" pitchFamily="34" charset="-120"/>
              </a:rPr>
              <a:t>What you did, in a few words</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16:9 before and after graphical abstract template</dc:title>
  <dc:subject>PptxGenJS Presentation</dc:subject>
  <dc:creator>ConceptViz</dc:creator>
  <cp:lastModifiedBy>ConceptViz</cp:lastModifiedBy>
  <cp:revision>1</cp:revision>
  <dcterms:created xsi:type="dcterms:W3CDTF">2026-10-29T01:24:01Z</dcterms:created>
  <dcterms:modified xsi:type="dcterms:W3CDTF">2026-10-29T01:24:01Z</dcterms:modified>
</cp:coreProperties>
</file>