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649200" cy="5057775"/>
  <p:notesSz cx="5057775" cy="126492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size: 1328 x 531 px (13.83 x 5.53 in at 96 dpi), the Elsevier minimum graphical abstract size and 5:2-style banner shape. Keep this size.
Export: File &gt; Export &gt; Change File Type &gt; PNG (Windows exports at 96 dpi, which gives exactly 1328 x 531 px). On a Mac, or for a 300 dpi file, export at 3x or larger and keep the same shape. Check the size of the exported file before you upload.
Delete the title strip text if your journal does not want a heading, and put every label inside the slide: Elsevier wants all text to be part of the image. Use Arial, Times New Roman, Courier or Symbol.
Test it: shrink the exported image to 200 px tall. If you cannot read a label, make it bigger or delete it.
Check the current rules in your journal's Guide for Authors before you submit.
Free template from ConceptViz (conceptviz.app/blog/graphical-abstract-template). Edit, recolor and reuse it for your own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28600" y="133350"/>
            <a:ext cx="12192000" cy="533400"/>
          </a:xfrm>
          <a:prstGeom prst="rect">
            <a:avLst/>
          </a:prstGeom>
          <a:noFill/>
          <a:ln/>
        </p:spPr>
        <p:txBody>
          <a:bodyPr wrap="square" lIns="50800" tIns="50800" rIns="50800" bIns="50800" rtlCol="0" anchor="ctr"/>
          <a:lstStyle/>
          <a:p>
            <a:pPr algn="l" indent="0" marL="0">
              <a:buNone/>
            </a:pPr>
            <a:r>
              <a:rPr lang="en-US" sz="2800" b="1" dirty="0">
                <a:solidFill>
                  <a:srgbClr val="1F2937"/>
                </a:solidFill>
                <a:latin typeface="Arial" pitchFamily="34" charset="0"/>
                <a:ea typeface="Arial" pitchFamily="34" charset="-122"/>
                <a:cs typeface="Arial" pitchFamily="34" charset="-120"/>
              </a:rPr>
              <a:t>Title: state your key finding in one line</a:t>
            </a:r>
            <a:endParaRPr lang="en-US" sz="2800" dirty="0"/>
          </a:p>
        </p:txBody>
      </p:sp>
      <p:sp>
        <p:nvSpPr>
          <p:cNvPr id="3" name="Shape 1"/>
          <p:cNvSpPr/>
          <p:nvPr/>
        </p:nvSpPr>
        <p:spPr>
          <a:xfrm>
            <a:off x="228600" y="800100"/>
            <a:ext cx="3600450" cy="4029075"/>
          </a:xfrm>
          <a:prstGeom prst="roundRect">
            <a:avLst>
              <a:gd name="adj" fmla="val 3048"/>
            </a:avLst>
          </a:prstGeom>
          <a:solidFill>
            <a:srgbClr val="F3F4F6"/>
          </a:solidFill>
          <a:ln w="19050">
            <a:solidFill>
              <a:srgbClr val="9CA3AF"/>
            </a:solidFill>
            <a:prstDash val="solid"/>
          </a:ln>
        </p:spPr>
      </p:sp>
      <p:sp>
        <p:nvSpPr>
          <p:cNvPr id="4" name="Shape 2"/>
          <p:cNvSpPr/>
          <p:nvPr/>
        </p:nvSpPr>
        <p:spPr>
          <a:xfrm>
            <a:off x="228600" y="800100"/>
            <a:ext cx="3600450" cy="419100"/>
          </a:xfrm>
          <a:prstGeom prst="roundRect">
            <a:avLst>
              <a:gd name="adj" fmla="val 26182"/>
            </a:avLst>
          </a:prstGeom>
          <a:solidFill>
            <a:srgbClr val="475569"/>
          </a:solidFill>
          <a:ln w="19050">
            <a:solidFill>
              <a:srgbClr val="475569"/>
            </a:solidFill>
            <a:prstDash val="solid"/>
          </a:ln>
        </p:spPr>
      </p:sp>
      <p:sp>
        <p:nvSpPr>
          <p:cNvPr id="5" name="Text 3"/>
          <p:cNvSpPr/>
          <p:nvPr/>
        </p:nvSpPr>
        <p:spPr>
          <a:xfrm>
            <a:off x="304800" y="800100"/>
            <a:ext cx="3448050" cy="419100"/>
          </a:xfrm>
          <a:prstGeom prst="rect">
            <a:avLst/>
          </a:prstGeom>
          <a:noFill/>
          <a:ln/>
        </p:spPr>
        <p:txBody>
          <a:bodyPr wrap="square" lIns="50800" tIns="50800" rIns="50800" bIns="50800" rtlCol="0" anchor="ctr"/>
          <a:lstStyle/>
          <a:p>
            <a:pPr algn="l" indent="0" marL="0">
              <a:buNone/>
            </a:pPr>
            <a:r>
              <a:rPr lang="en-US" sz="2200" b="1" dirty="0">
                <a:solidFill>
                  <a:srgbClr val="FFFFFF"/>
                </a:solidFill>
                <a:latin typeface="Arial" pitchFamily="34" charset="0"/>
                <a:ea typeface="Arial" pitchFamily="34" charset="-122"/>
                <a:cs typeface="Arial" pitchFamily="34" charset="-120"/>
              </a:rPr>
              <a:t>1  Problem</a:t>
            </a:r>
            <a:endParaRPr lang="en-US" sz="2200" dirty="0"/>
          </a:p>
        </p:txBody>
      </p:sp>
      <p:sp>
        <p:nvSpPr>
          <p:cNvPr id="6" name="Shape 4"/>
          <p:cNvSpPr/>
          <p:nvPr/>
        </p:nvSpPr>
        <p:spPr>
          <a:xfrm>
            <a:off x="342900" y="1314450"/>
            <a:ext cx="3371850" cy="2295525"/>
          </a:xfrm>
          <a:prstGeom prst="roundRect">
            <a:avLst>
              <a:gd name="adj" fmla="val 4780"/>
            </a:avLst>
          </a:prstGeom>
          <a:solidFill>
            <a:srgbClr val="FFFFFF"/>
          </a:solidFill>
          <a:ln w="19050">
            <a:solidFill>
              <a:srgbClr val="9CA3AF"/>
            </a:solidFill>
            <a:prstDash val="dash"/>
          </a:ln>
        </p:spPr>
      </p:sp>
      <p:sp>
        <p:nvSpPr>
          <p:cNvPr id="7" name="Text 5"/>
          <p:cNvSpPr/>
          <p:nvPr/>
        </p:nvSpPr>
        <p:spPr>
          <a:xfrm>
            <a:off x="342900" y="1314450"/>
            <a:ext cx="3371850" cy="2295525"/>
          </a:xfrm>
          <a:prstGeom prst="rect">
            <a:avLst/>
          </a:prstGeom>
          <a:noFill/>
          <a:ln/>
        </p:spPr>
        <p:txBody>
          <a:bodyPr wrap="square" lIns="50800" tIns="50800" rIns="50800" bIns="50800" rtlCol="0" anchor="ctr"/>
          <a:lstStyle/>
          <a:p>
            <a:pPr algn="ctr" indent="0" marL="0">
              <a:buNone/>
            </a:pPr>
            <a:r>
              <a:rPr lang="en-US" sz="1800" dirty="0">
                <a:solidFill>
                  <a:srgbClr val="6B7280"/>
                </a:solidFill>
                <a:latin typeface="Arial" pitchFamily="34" charset="0"/>
                <a:ea typeface="Arial" pitchFamily="34" charset="-122"/>
                <a:cs typeface="Arial" pitchFamily="34" charset="-120"/>
              </a:rPr>
              <a:t>Sketch or icon: the gap, the problem, the starting state</a:t>
            </a:r>
            <a:endParaRPr lang="en-US" sz="1800" dirty="0"/>
          </a:p>
        </p:txBody>
      </p:sp>
      <p:sp>
        <p:nvSpPr>
          <p:cNvPr id="8" name="Text 6"/>
          <p:cNvSpPr/>
          <p:nvPr/>
        </p:nvSpPr>
        <p:spPr>
          <a:xfrm>
            <a:off x="342900" y="3705225"/>
            <a:ext cx="3371850" cy="1047750"/>
          </a:xfrm>
          <a:prstGeom prst="rect">
            <a:avLst/>
          </a:prstGeom>
          <a:noFill/>
          <a:ln/>
        </p:spPr>
        <p:txBody>
          <a:bodyPr wrap="square" lIns="50800" tIns="50800" rIns="50800" bIns="50800" rtlCol="0" anchor="t"/>
          <a:lstStyle/>
          <a:p>
            <a:pPr algn="l" indent="0" marL="0">
              <a:buNone/>
            </a:pPr>
            <a:r>
              <a:rPr lang="en-US" sz="2000" dirty="0">
                <a:solidFill>
                  <a:srgbClr val="1F2937"/>
                </a:solidFill>
                <a:latin typeface="Arial" pitchFamily="34" charset="0"/>
                <a:ea typeface="Arial" pitchFamily="34" charset="-122"/>
                <a:cs typeface="Arial" pitchFamily="34" charset="-120"/>
              </a:rPr>
              <a:t>One short line on why it matters</a:t>
            </a:r>
            <a:endParaRPr lang="en-US" sz="2000" dirty="0"/>
          </a:p>
        </p:txBody>
      </p:sp>
      <p:sp>
        <p:nvSpPr>
          <p:cNvPr id="9" name="Shape 7"/>
          <p:cNvSpPr/>
          <p:nvPr/>
        </p:nvSpPr>
        <p:spPr>
          <a:xfrm>
            <a:off x="4514850" y="800100"/>
            <a:ext cx="3600450" cy="4029075"/>
          </a:xfrm>
          <a:prstGeom prst="roundRect">
            <a:avLst>
              <a:gd name="adj" fmla="val 3048"/>
            </a:avLst>
          </a:prstGeom>
          <a:solidFill>
            <a:srgbClr val="F3F4F6"/>
          </a:solidFill>
          <a:ln w="19050">
            <a:solidFill>
              <a:srgbClr val="9CA3AF"/>
            </a:solidFill>
            <a:prstDash val="solid"/>
          </a:ln>
        </p:spPr>
      </p:sp>
      <p:sp>
        <p:nvSpPr>
          <p:cNvPr id="10" name="Shape 8"/>
          <p:cNvSpPr/>
          <p:nvPr/>
        </p:nvSpPr>
        <p:spPr>
          <a:xfrm>
            <a:off x="4514850" y="800100"/>
            <a:ext cx="3600450" cy="419100"/>
          </a:xfrm>
          <a:prstGeom prst="roundRect">
            <a:avLst>
              <a:gd name="adj" fmla="val 26182"/>
            </a:avLst>
          </a:prstGeom>
          <a:solidFill>
            <a:srgbClr val="475569"/>
          </a:solidFill>
          <a:ln w="19050">
            <a:solidFill>
              <a:srgbClr val="475569"/>
            </a:solidFill>
            <a:prstDash val="solid"/>
          </a:ln>
        </p:spPr>
      </p:sp>
      <p:sp>
        <p:nvSpPr>
          <p:cNvPr id="11" name="Text 9"/>
          <p:cNvSpPr/>
          <p:nvPr/>
        </p:nvSpPr>
        <p:spPr>
          <a:xfrm>
            <a:off x="4591050" y="800100"/>
            <a:ext cx="3448050" cy="419100"/>
          </a:xfrm>
          <a:prstGeom prst="rect">
            <a:avLst/>
          </a:prstGeom>
          <a:noFill/>
          <a:ln/>
        </p:spPr>
        <p:txBody>
          <a:bodyPr wrap="square" lIns="50800" tIns="50800" rIns="50800" bIns="50800" rtlCol="0" anchor="ctr"/>
          <a:lstStyle/>
          <a:p>
            <a:pPr algn="l" indent="0" marL="0">
              <a:buNone/>
            </a:pPr>
            <a:r>
              <a:rPr lang="en-US" sz="2200" b="1" dirty="0">
                <a:solidFill>
                  <a:srgbClr val="FFFFFF"/>
                </a:solidFill>
                <a:latin typeface="Arial" pitchFamily="34" charset="0"/>
                <a:ea typeface="Arial" pitchFamily="34" charset="-122"/>
                <a:cs typeface="Arial" pitchFamily="34" charset="-120"/>
              </a:rPr>
              <a:t>2  Method</a:t>
            </a:r>
            <a:endParaRPr lang="en-US" sz="2200" dirty="0"/>
          </a:p>
        </p:txBody>
      </p:sp>
      <p:sp>
        <p:nvSpPr>
          <p:cNvPr id="12" name="Shape 10"/>
          <p:cNvSpPr/>
          <p:nvPr/>
        </p:nvSpPr>
        <p:spPr>
          <a:xfrm>
            <a:off x="4629150" y="1314450"/>
            <a:ext cx="3371850" cy="2295525"/>
          </a:xfrm>
          <a:prstGeom prst="roundRect">
            <a:avLst>
              <a:gd name="adj" fmla="val 4780"/>
            </a:avLst>
          </a:prstGeom>
          <a:solidFill>
            <a:srgbClr val="FFFFFF"/>
          </a:solidFill>
          <a:ln w="19050">
            <a:solidFill>
              <a:srgbClr val="9CA3AF"/>
            </a:solidFill>
            <a:prstDash val="dash"/>
          </a:ln>
        </p:spPr>
      </p:sp>
      <p:sp>
        <p:nvSpPr>
          <p:cNvPr id="13" name="Text 11"/>
          <p:cNvSpPr/>
          <p:nvPr/>
        </p:nvSpPr>
        <p:spPr>
          <a:xfrm>
            <a:off x="4629150" y="1314450"/>
            <a:ext cx="3371850" cy="2295525"/>
          </a:xfrm>
          <a:prstGeom prst="rect">
            <a:avLst/>
          </a:prstGeom>
          <a:noFill/>
          <a:ln/>
        </p:spPr>
        <p:txBody>
          <a:bodyPr wrap="square" lIns="50800" tIns="50800" rIns="50800" bIns="50800" rtlCol="0" anchor="ctr"/>
          <a:lstStyle/>
          <a:p>
            <a:pPr algn="ctr" indent="0" marL="0">
              <a:buNone/>
            </a:pPr>
            <a:r>
              <a:rPr lang="en-US" sz="1800" dirty="0">
                <a:solidFill>
                  <a:srgbClr val="6B7280"/>
                </a:solidFill>
                <a:latin typeface="Arial" pitchFamily="34" charset="0"/>
                <a:ea typeface="Arial" pitchFamily="34" charset="-122"/>
                <a:cs typeface="Arial" pitchFamily="34" charset="-120"/>
              </a:rPr>
              <a:t>Sketch or icon: what you did to the system</a:t>
            </a:r>
            <a:endParaRPr lang="en-US" sz="1800" dirty="0"/>
          </a:p>
        </p:txBody>
      </p:sp>
      <p:sp>
        <p:nvSpPr>
          <p:cNvPr id="14" name="Text 12"/>
          <p:cNvSpPr/>
          <p:nvPr/>
        </p:nvSpPr>
        <p:spPr>
          <a:xfrm>
            <a:off x="4629150" y="3705225"/>
            <a:ext cx="3371850" cy="1047750"/>
          </a:xfrm>
          <a:prstGeom prst="rect">
            <a:avLst/>
          </a:prstGeom>
          <a:noFill/>
          <a:ln/>
        </p:spPr>
        <p:txBody>
          <a:bodyPr wrap="square" lIns="50800" tIns="50800" rIns="50800" bIns="50800" rtlCol="0" anchor="t"/>
          <a:lstStyle/>
          <a:p>
            <a:pPr algn="l" indent="0" marL="0">
              <a:buNone/>
            </a:pPr>
            <a:r>
              <a:rPr lang="en-US" sz="2000" dirty="0">
                <a:solidFill>
                  <a:srgbClr val="1F2937"/>
                </a:solidFill>
                <a:latin typeface="Arial" pitchFamily="34" charset="0"/>
                <a:ea typeface="Arial" pitchFamily="34" charset="-122"/>
                <a:cs typeface="Arial" pitchFamily="34" charset="-120"/>
              </a:rPr>
              <a:t>Three to five words, no sentences</a:t>
            </a:r>
            <a:endParaRPr lang="en-US" sz="2000" dirty="0"/>
          </a:p>
        </p:txBody>
      </p:sp>
      <p:sp>
        <p:nvSpPr>
          <p:cNvPr id="15" name="Shape 13"/>
          <p:cNvSpPr/>
          <p:nvPr/>
        </p:nvSpPr>
        <p:spPr>
          <a:xfrm>
            <a:off x="8801100" y="800100"/>
            <a:ext cx="3600450" cy="4029075"/>
          </a:xfrm>
          <a:prstGeom prst="roundRect">
            <a:avLst>
              <a:gd name="adj" fmla="val 3048"/>
            </a:avLst>
          </a:prstGeom>
          <a:solidFill>
            <a:srgbClr val="F3F4F6"/>
          </a:solidFill>
          <a:ln w="19050">
            <a:solidFill>
              <a:srgbClr val="9CA3AF"/>
            </a:solidFill>
            <a:prstDash val="solid"/>
          </a:ln>
        </p:spPr>
      </p:sp>
      <p:sp>
        <p:nvSpPr>
          <p:cNvPr id="16" name="Shape 14"/>
          <p:cNvSpPr/>
          <p:nvPr/>
        </p:nvSpPr>
        <p:spPr>
          <a:xfrm>
            <a:off x="8801100" y="800100"/>
            <a:ext cx="3600450" cy="419100"/>
          </a:xfrm>
          <a:prstGeom prst="roundRect">
            <a:avLst>
              <a:gd name="adj" fmla="val 26182"/>
            </a:avLst>
          </a:prstGeom>
          <a:solidFill>
            <a:srgbClr val="475569"/>
          </a:solidFill>
          <a:ln w="19050">
            <a:solidFill>
              <a:srgbClr val="475569"/>
            </a:solidFill>
            <a:prstDash val="solid"/>
          </a:ln>
        </p:spPr>
      </p:sp>
      <p:sp>
        <p:nvSpPr>
          <p:cNvPr id="17" name="Text 15"/>
          <p:cNvSpPr/>
          <p:nvPr/>
        </p:nvSpPr>
        <p:spPr>
          <a:xfrm>
            <a:off x="8877300" y="800100"/>
            <a:ext cx="3448050" cy="419100"/>
          </a:xfrm>
          <a:prstGeom prst="rect">
            <a:avLst/>
          </a:prstGeom>
          <a:noFill/>
          <a:ln/>
        </p:spPr>
        <p:txBody>
          <a:bodyPr wrap="square" lIns="50800" tIns="50800" rIns="50800" bIns="50800" rtlCol="0" anchor="ctr"/>
          <a:lstStyle/>
          <a:p>
            <a:pPr algn="l" indent="0" marL="0">
              <a:buNone/>
            </a:pPr>
            <a:r>
              <a:rPr lang="en-US" sz="2200" b="1" dirty="0">
                <a:solidFill>
                  <a:srgbClr val="FFFFFF"/>
                </a:solidFill>
                <a:latin typeface="Arial" pitchFamily="34" charset="0"/>
                <a:ea typeface="Arial" pitchFamily="34" charset="-122"/>
                <a:cs typeface="Arial" pitchFamily="34" charset="-120"/>
              </a:rPr>
              <a:t>3  Key finding</a:t>
            </a:r>
            <a:endParaRPr lang="en-US" sz="2200" dirty="0"/>
          </a:p>
        </p:txBody>
      </p:sp>
      <p:sp>
        <p:nvSpPr>
          <p:cNvPr id="18" name="Shape 16"/>
          <p:cNvSpPr/>
          <p:nvPr/>
        </p:nvSpPr>
        <p:spPr>
          <a:xfrm>
            <a:off x="8915400" y="1314450"/>
            <a:ext cx="3371850" cy="2295525"/>
          </a:xfrm>
          <a:prstGeom prst="roundRect">
            <a:avLst>
              <a:gd name="adj" fmla="val 4780"/>
            </a:avLst>
          </a:prstGeom>
          <a:solidFill>
            <a:srgbClr val="FFFFFF"/>
          </a:solidFill>
          <a:ln w="19050">
            <a:solidFill>
              <a:srgbClr val="9CA3AF"/>
            </a:solidFill>
            <a:prstDash val="dash"/>
          </a:ln>
        </p:spPr>
      </p:sp>
      <p:sp>
        <p:nvSpPr>
          <p:cNvPr id="19" name="Text 17"/>
          <p:cNvSpPr/>
          <p:nvPr/>
        </p:nvSpPr>
        <p:spPr>
          <a:xfrm>
            <a:off x="8915400" y="1314450"/>
            <a:ext cx="3371850" cy="2295525"/>
          </a:xfrm>
          <a:prstGeom prst="rect">
            <a:avLst/>
          </a:prstGeom>
          <a:noFill/>
          <a:ln/>
        </p:spPr>
        <p:txBody>
          <a:bodyPr wrap="square" lIns="50800" tIns="50800" rIns="50800" bIns="50800" rtlCol="0" anchor="ctr"/>
          <a:lstStyle/>
          <a:p>
            <a:pPr algn="ctr" indent="0" marL="0">
              <a:buNone/>
            </a:pPr>
            <a:r>
              <a:rPr lang="en-US" sz="1800" dirty="0">
                <a:solidFill>
                  <a:srgbClr val="6B7280"/>
                </a:solidFill>
                <a:latin typeface="Arial" pitchFamily="34" charset="0"/>
                <a:ea typeface="Arial" pitchFamily="34" charset="-122"/>
                <a:cs typeface="Arial" pitchFamily="34" charset="-120"/>
              </a:rPr>
              <a:t>Sketch or icon: the result, the end state</a:t>
            </a:r>
            <a:endParaRPr lang="en-US" sz="1800" dirty="0"/>
          </a:p>
        </p:txBody>
      </p:sp>
      <p:sp>
        <p:nvSpPr>
          <p:cNvPr id="20" name="Text 18"/>
          <p:cNvSpPr/>
          <p:nvPr/>
        </p:nvSpPr>
        <p:spPr>
          <a:xfrm>
            <a:off x="8915400" y="3705225"/>
            <a:ext cx="3371850" cy="1047750"/>
          </a:xfrm>
          <a:prstGeom prst="rect">
            <a:avLst/>
          </a:prstGeom>
          <a:noFill/>
          <a:ln/>
        </p:spPr>
        <p:txBody>
          <a:bodyPr wrap="square" lIns="50800" tIns="50800" rIns="50800" bIns="50800" rtlCol="0" anchor="t"/>
          <a:lstStyle/>
          <a:p>
            <a:pPr algn="l" indent="0" marL="0">
              <a:buNone/>
            </a:pPr>
            <a:r>
              <a:rPr lang="en-US" sz="2000" dirty="0">
                <a:solidFill>
                  <a:srgbClr val="1F2937"/>
                </a:solidFill>
                <a:latin typeface="Arial" pitchFamily="34" charset="0"/>
                <a:ea typeface="Arial" pitchFamily="34" charset="-122"/>
                <a:cs typeface="Arial" pitchFamily="34" charset="-120"/>
              </a:rPr>
              <a:t>The one result a reader should remember</a:t>
            </a:r>
            <a:endParaRPr lang="en-US" sz="2000" dirty="0"/>
          </a:p>
        </p:txBody>
      </p:sp>
      <p:sp>
        <p:nvSpPr>
          <p:cNvPr id="21" name="Shape 19"/>
          <p:cNvSpPr/>
          <p:nvPr/>
        </p:nvSpPr>
        <p:spPr>
          <a:xfrm>
            <a:off x="3943350" y="2605088"/>
            <a:ext cx="457200" cy="419100"/>
          </a:xfrm>
          <a:prstGeom prst="rightArrow">
            <a:avLst/>
          </a:prstGeom>
          <a:solidFill>
            <a:srgbClr val="475569"/>
          </a:solidFill>
          <a:ln w="6350">
            <a:solidFill>
              <a:srgbClr val="475569"/>
            </a:solidFill>
            <a:prstDash val="solid"/>
          </a:ln>
        </p:spPr>
      </p:sp>
      <p:sp>
        <p:nvSpPr>
          <p:cNvPr id="22" name="Shape 20"/>
          <p:cNvSpPr/>
          <p:nvPr/>
        </p:nvSpPr>
        <p:spPr>
          <a:xfrm>
            <a:off x="8229600" y="2605088"/>
            <a:ext cx="457200" cy="419100"/>
          </a:xfrm>
          <a:prstGeom prst="rightArrow">
            <a:avLst/>
          </a:prstGeom>
          <a:solidFill>
            <a:srgbClr val="475569"/>
          </a:solidFill>
          <a:ln w="6350">
            <a:solidFill>
              <a:srgbClr val="475569"/>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Elsevier landscape graphical abstract template</dc:title>
  <dc:subject>PptxGenJS Presentation</dc:subject>
  <dc:creator>ConceptViz</dc:creator>
  <cp:lastModifiedBy>ConceptViz</cp:lastModifiedBy>
  <cp:revision>1</cp:revision>
  <dcterms:created xsi:type="dcterms:W3CDTF">2026-10-29T01:24:01Z</dcterms:created>
  <dcterms:modified xsi:type="dcterms:W3CDTF">2026-10-29T01:24:01Z</dcterms:modified>
</cp:coreProperties>
</file>